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9" r:id="rId4"/>
    <p:sldId id="263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Palatino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3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0" y="227014"/>
            <a:ext cx="12192000" cy="3201987"/>
          </a:xfrm>
          <a:prstGeom prst="rect">
            <a:avLst/>
          </a:prstGeom>
          <a:solidFill>
            <a:srgbClr val="FC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9"/>
          <p:cNvSpPr>
            <a:spLocks noChangeArrowheads="1"/>
          </p:cNvSpPr>
          <p:nvPr/>
        </p:nvSpPr>
        <p:spPr bwMode="auto">
          <a:xfrm>
            <a:off x="0" y="3429000"/>
            <a:ext cx="12192000" cy="3429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68" y="1"/>
            <a:ext cx="1731433" cy="152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1828800"/>
            <a:ext cx="10972800" cy="1371600"/>
          </a:xfrm>
        </p:spPr>
        <p:txBody>
          <a:bodyPr/>
          <a:lstStyle>
            <a:lvl1pPr algn="l">
              <a:defRPr sz="36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200"/>
            <a:ext cx="10972800" cy="1828800"/>
          </a:xfrm>
        </p:spPr>
        <p:txBody>
          <a:bodyPr/>
          <a:lstStyle>
            <a:lvl1pPr marL="0" indent="0" algn="l">
              <a:buFont typeface="Times" pitchFamily="-96" charset="0"/>
              <a:buNone/>
              <a:defRPr sz="240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84360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0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834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no bullets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2675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number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6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7" name="Slide Number Placeholder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8382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1143000" indent="-228600">
              <a:buFont typeface="Arial"/>
              <a:buChar char="•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1143000" indent="-228600">
              <a:buFont typeface="Arial"/>
              <a:buChar char="•"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474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9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441696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340096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54496" y="1371600"/>
            <a:ext cx="5340096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9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10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3521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1977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Layout No Tag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6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defRPr/>
            </a:lvl4pPr>
            <a:lvl5pPr marL="114300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40199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9144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9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11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6647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w/bullets and thumbnai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315200" cy="4343400"/>
          </a:xfrm>
        </p:spPr>
        <p:txBody>
          <a:bodyPr/>
          <a:lstStyle>
            <a:lvl1pPr marL="228600" indent="-228600">
              <a:buFont typeface="Arial"/>
              <a:buChar char="•"/>
              <a:defRPr sz="2400"/>
            </a:lvl1pPr>
            <a:lvl2pPr marL="457200" indent="-228600">
              <a:buFont typeface="Arial"/>
              <a:buChar char="•"/>
              <a:defRPr sz="2000"/>
            </a:lvl2pPr>
            <a:lvl3pPr marL="685800" indent="-228600">
              <a:buFont typeface="Arial"/>
              <a:buChar char="•"/>
              <a:defRPr/>
            </a:lvl3pPr>
            <a:lvl4pPr marL="914400" indent="-228600">
              <a:buFont typeface="Arial"/>
              <a:buChar char="•"/>
              <a:defRPr/>
            </a:lvl4pPr>
            <a:lvl5pPr marL="9144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8229600" y="1371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229600" y="3657600"/>
            <a:ext cx="3352800" cy="2057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8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11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92157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600" y="1371599"/>
            <a:ext cx="10972800" cy="43434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8437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0541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ull width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0" indent="4763">
              <a:buNone/>
              <a:defRPr sz="2400"/>
            </a:lvl1pPr>
            <a:lvl2pPr marL="0" indent="0">
              <a:spcBef>
                <a:spcPts val="900"/>
              </a:spcBef>
              <a:buNone/>
              <a:defRPr sz="2000"/>
            </a:lvl2pPr>
            <a:lvl3pPr marL="0" indent="4763">
              <a:buNone/>
              <a:defRPr/>
            </a:lvl3pPr>
            <a:lvl4pPr marL="3175" indent="-3175">
              <a:buNone/>
              <a:defRPr/>
            </a:lvl4pPr>
            <a:lvl5pPr marL="0" indent="1588" defTabSz="919163"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9469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width w/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972800" cy="434340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400"/>
            </a:lvl1pPr>
            <a:lvl2pPr marL="682625" indent="-230188">
              <a:buFont typeface="Arial"/>
              <a:buChar char="•"/>
              <a:defRPr sz="2000"/>
            </a:lvl2pPr>
            <a:lvl3pPr marL="920750" indent="-228600">
              <a:buFont typeface="Arial"/>
              <a:buChar char="•"/>
              <a:defRPr/>
            </a:lvl3pPr>
            <a:lvl4pPr marL="1138238" indent="-228600">
              <a:defRPr/>
            </a:lvl4pPr>
            <a:lvl5pPr marL="1377950" indent="-228600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0987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5486400" cy="4343400"/>
          </a:xfrm>
        </p:spPr>
        <p:txBody>
          <a:bodyPr/>
          <a:lstStyle>
            <a:lvl1pPr marL="0" algn="l">
              <a:buFontTx/>
              <a:buNone/>
              <a:defRPr sz="2400"/>
            </a:lvl1pPr>
            <a:lvl2pPr marL="0">
              <a:buFontTx/>
              <a:buNone/>
              <a:defRPr sz="2000"/>
            </a:lvl2pPr>
            <a:lvl3pPr marL="0">
              <a:buFontTx/>
              <a:buNone/>
              <a:defRPr/>
            </a:lvl3pPr>
            <a:lvl4pPr marL="0">
              <a:buFontTx/>
              <a:buNone/>
              <a:defRPr/>
            </a:lvl4pPr>
            <a:lvl5pPr marL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85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400800" y="1371600"/>
            <a:ext cx="5181600" cy="4343400"/>
          </a:xfrm>
        </p:spPr>
        <p:txBody>
          <a:bodyPr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32096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6"/>
          <p:cNvSpPr>
            <a:spLocks noChangeArrowheads="1"/>
          </p:cNvSpPr>
          <p:nvPr/>
        </p:nvSpPr>
        <p:spPr bwMode="auto">
          <a:xfrm>
            <a:off x="366185" y="246063"/>
            <a:ext cx="11459633" cy="6362700"/>
          </a:xfrm>
          <a:prstGeom prst="rect">
            <a:avLst/>
          </a:prstGeom>
          <a:solidFill>
            <a:srgbClr val="FDFF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alatino" charset="0"/>
                <a:ea typeface="MS PGothic" panose="020B0600070205080204" pitchFamily="34" charset="-128"/>
              </a:defRPr>
            </a:lvl9pPr>
          </a:lstStyle>
          <a:p>
            <a:pPr defTabSz="914400" eaLnBrk="0" hangingPunct="0"/>
            <a:endParaRPr lang="en-US" altLang="en-US" sz="2400">
              <a:solidFill>
                <a:srgbClr val="999999"/>
              </a:solidFill>
              <a:latin typeface="Arial" panose="020B0604020202020204" pitchFamily="34" charset="0"/>
            </a:endParaRPr>
          </a:p>
        </p:txBody>
      </p:sp>
      <p:pic>
        <p:nvPicPr>
          <p:cNvPr id="1027" name="Picture 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7467" y="5792789"/>
            <a:ext cx="2197100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503238"/>
            <a:ext cx="10972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371600"/>
            <a:ext cx="109728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609600" y="6354763"/>
            <a:ext cx="3860800" cy="182562"/>
          </a:xfrm>
          <a:prstGeom prst="rect">
            <a:avLst/>
          </a:prstGeom>
        </p:spPr>
        <p:txBody>
          <a:bodyPr vert="horz" lIns="91440" tIns="0" rIns="9144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0" i="0" dirty="0">
                <a:solidFill>
                  <a:srgbClr val="717171"/>
                </a:solidFill>
                <a:latin typeface="Calibri"/>
                <a:ea typeface="+mn-ea"/>
                <a:cs typeface="Calibri"/>
              </a:defRPr>
            </a:lvl1pPr>
          </a:lstStyle>
          <a:p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2438400" cy="182563"/>
          </a:xfrm>
          <a:prstGeom prst="rect">
            <a:avLst/>
          </a:prstGeom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rgbClr val="717171"/>
                </a:solidFill>
                <a:latin typeface="Calibri" panose="020F0502020204030204" pitchFamily="34" charset="0"/>
              </a:defRPr>
            </a:lvl1pPr>
          </a:lstStyle>
          <a:p>
            <a:fld id="{8E366593-D87F-4E8B-AE82-C8AA30C14002}" type="datetimeFigureOut">
              <a:rPr lang="en-US" smtClean="0"/>
              <a:t>11/30/2016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4"/>
          </p:nvPr>
        </p:nvSpPr>
        <p:spPr>
          <a:xfrm>
            <a:off x="609601" y="5991226"/>
            <a:ext cx="486833" cy="182563"/>
          </a:xfrm>
          <a:prstGeom prst="rect">
            <a:avLst/>
          </a:prstGeom>
        </p:spPr>
        <p:txBody>
          <a:bodyPr vert="horz" wrap="square" lIns="9144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100">
                <a:solidFill>
                  <a:srgbClr val="717171"/>
                </a:solidFill>
                <a:latin typeface="Calibri" panose="020F0502020204030204" pitchFamily="34" charset="0"/>
              </a:defRPr>
            </a:lvl1pPr>
          </a:lstStyle>
          <a:p>
            <a:fld id="{C9C2E629-0965-4328-AF0D-4443FBB3D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95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US" sz="2400" b="1" kern="1200" dirty="0">
          <a:solidFill>
            <a:srgbClr val="595959"/>
          </a:solidFill>
          <a:latin typeface="Cambria"/>
          <a:ea typeface="MS PGothic" panose="020B0600070205080204" pitchFamily="34" charset="-128"/>
          <a:cs typeface="Cambria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595959"/>
          </a:solidFill>
          <a:effectLst>
            <a:outerShdw blurRad="38100" dist="38100" dir="2700000" algn="tl">
              <a:srgbClr val="000000"/>
            </a:outerShdw>
          </a:effectLst>
          <a:latin typeface="Cambria" panose="02040503050406030204" pitchFamily="18" charset="0"/>
          <a:ea typeface="MS PGothic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-96" charset="0"/>
          <a:ea typeface="ＭＳ Ｐゴシック" pitchFamily="-96" charset="-128"/>
        </a:defRPr>
      </a:lvl9pPr>
    </p:titleStyle>
    <p:bodyStyle>
      <a:lvl1pPr marL="233363" indent="-233363" algn="l" rtl="0" eaLnBrk="1" fontAlgn="base" hangingPunct="1">
        <a:spcBef>
          <a:spcPct val="20000"/>
        </a:spcBef>
        <a:spcAft>
          <a:spcPct val="0"/>
        </a:spcAft>
        <a:defRPr lang="en-US" sz="2400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1pPr>
      <a:lvl2pPr marL="460375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2pPr>
      <a:lvl3pPr marL="687388" indent="-228600" algn="l" rtl="0" eaLnBrk="1" fontAlgn="base" hangingPunct="1">
        <a:spcBef>
          <a:spcPct val="20000"/>
        </a:spcBef>
        <a:spcAft>
          <a:spcPct val="0"/>
        </a:spcAft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3pPr>
      <a:lvl4pPr marL="922338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4pPr>
      <a:lvl5pPr marL="113665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lang="en-US" kern="1200" dirty="0">
          <a:solidFill>
            <a:srgbClr val="595959"/>
          </a:solidFill>
          <a:latin typeface="Calibri"/>
          <a:ea typeface="MS PGothic" panose="020B0600070205080204" pitchFamily="34" charset="-128"/>
          <a:cs typeface="Calibri"/>
        </a:defRPr>
      </a:lvl5pPr>
      <a:lvl6pPr marL="22288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6860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1432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60045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archive.ics.uci.edu/ml/datasets/Relative+location+of+CT+slices+on+axial+axis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954" y="2235200"/>
            <a:ext cx="11551138" cy="965200"/>
          </a:xfrm>
        </p:spPr>
        <p:txBody>
          <a:bodyPr/>
          <a:lstStyle/>
          <a:p>
            <a:r>
              <a:rPr lang="en-US" dirty="0" smtClean="0"/>
              <a:t>Laplace Noise and Multiple Additive Regression </a:t>
            </a:r>
            <a:r>
              <a:rPr lang="en-US" dirty="0" smtClean="0"/>
              <a:t>Trees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8276" y="3886200"/>
            <a:ext cx="5244123" cy="18288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CS534 – Group </a:t>
            </a:r>
            <a:r>
              <a:rPr lang="en-US" dirty="0" smtClean="0"/>
              <a:t>14: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Peter Rindal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Trung Viet Vu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Hung Viet 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307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 popular ensemble method (along with averaging methods like bagging, RF, …)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Iteratively improve the current model by emphasizing </a:t>
            </a:r>
            <a:r>
              <a:rPr lang="en-US" dirty="0"/>
              <a:t>the training instances that previous models </a:t>
            </a:r>
            <a:r>
              <a:rPr lang="en-US" dirty="0" err="1"/>
              <a:t>mis</a:t>
            </a:r>
            <a:r>
              <a:rPr lang="en-US" dirty="0"/>
              <a:t>-classified.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Boosting Tree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Additive model and forward stage-wise algorithm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 smtClean="0"/>
              <a:t>Linear combination of base predictor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 smtClean="0"/>
              <a:t>Loss function – L2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Gradient boosting tree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 smtClean="0"/>
              <a:t>Differential loss function</a:t>
            </a:r>
          </a:p>
          <a:p>
            <a:pPr marL="342900" lvl="2" indent="-342900">
              <a:buFont typeface="Wingdings" panose="05000000000000000000" pitchFamily="2" charset="2"/>
              <a:buChar char="Ø"/>
            </a:pPr>
            <a:r>
              <a:rPr lang="en-US" dirty="0" smtClean="0"/>
              <a:t>Two-step procedure: least squares + single parameter optimization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557477" y="4004413"/>
            <a:ext cx="3800709" cy="4910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99316" y="4617969"/>
            <a:ext cx="4858870" cy="58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6058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Additive Regression Trees (MART)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5486400" cy="41910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Boosting tree for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indent="0"/>
            <a:r>
              <a:rPr lang="en-US" dirty="0" smtClean="0">
                <a:sym typeface="Wingdings" panose="05000000000000000000" pitchFamily="2" charset="2"/>
              </a:rPr>
              <a:t> </a:t>
            </a:r>
            <a:r>
              <a:rPr lang="en-US" sz="2000" dirty="0" smtClean="0">
                <a:sym typeface="Wingdings" panose="05000000000000000000" pitchFamily="2" charset="2"/>
              </a:rPr>
              <a:t>Incrementally b</a:t>
            </a:r>
            <a:r>
              <a:rPr lang="en-US" sz="2000" dirty="0" smtClean="0"/>
              <a:t>uilding an ensemble of weak predictive models with high accuracy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indent="0"/>
            <a:r>
              <a:rPr lang="en-US" dirty="0" smtClean="0">
                <a:sym typeface="Wingdings" panose="05000000000000000000" pitchFamily="2" charset="2"/>
              </a:rPr>
              <a:t> </a:t>
            </a:r>
            <a:r>
              <a:rPr lang="en-US" sz="2000" dirty="0" smtClean="0">
                <a:sym typeface="Wingdings" panose="05000000000000000000" pitchFamily="2" charset="2"/>
              </a:rPr>
              <a:t>Over-specialization: trees added at later iterations make negligible contribution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76490" y="2141415"/>
            <a:ext cx="5262218" cy="209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32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Laplace Noise and Multiple </a:t>
            </a:r>
            <a:r>
              <a:rPr lang="en-US" dirty="0"/>
              <a:t>Additive Regression Trees </a:t>
            </a:r>
            <a:r>
              <a:rPr lang="en-US" dirty="0" smtClean="0"/>
              <a:t>(LART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Inject randomness: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add some noises with Laplace distribution to the loss function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(Peter) – add motivation for the use of Laplace distribution</a:t>
            </a:r>
            <a:r>
              <a:rPr lang="en-US" dirty="0" smtClean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 smtClean="0"/>
              <a:t>Motivation</a:t>
            </a:r>
            <a:r>
              <a:rPr lang="en-US" dirty="0" smtClean="0"/>
              <a:t>: A hybrid view between MART and Random Forest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A lot of noises means Random Forest; small noises means MART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Increase variance in the learners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>
                <a:sym typeface="Wingdings" panose="05000000000000000000" pitchFamily="2" charset="2"/>
              </a:rPr>
              <a:t>r</a:t>
            </a:r>
            <a:r>
              <a:rPr lang="en-US" dirty="0" smtClean="0"/>
              <a:t>obust to outliers</a:t>
            </a:r>
          </a:p>
          <a:p>
            <a:pPr marL="342900"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Based on boosting tree </a:t>
            </a:r>
            <a:r>
              <a:rPr lang="en-US" dirty="0" smtClean="0">
                <a:sym typeface="Wingdings" panose="05000000000000000000" pitchFamily="2" charset="2"/>
              </a:rPr>
              <a:t> high accuracy</a:t>
            </a:r>
            <a:endParaRPr lang="en-US" dirty="0" smtClean="0"/>
          </a:p>
          <a:p>
            <a:pPr marL="342900" lvl="1" indent="-34290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Tuning the parameter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How to scale the Laplace noise to achieve good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5772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7049477" cy="4343400"/>
          </a:xfrm>
        </p:spPr>
        <p:txBody>
          <a:bodyPr/>
          <a:lstStyle/>
          <a:p>
            <a:pPr indent="0"/>
            <a:r>
              <a:rPr lang="en-US" dirty="0" smtClean="0"/>
              <a:t>Dataset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CT slides dataset available at the </a:t>
            </a:r>
            <a:r>
              <a:rPr lang="en-US" dirty="0" smtClean="0">
                <a:hlinkClick r:id="rId2"/>
              </a:rPr>
              <a:t>UCI repository</a:t>
            </a:r>
            <a:endParaRPr lang="en-US" dirty="0" smtClean="0"/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dirty="0" smtClean="0"/>
              <a:t>53500 </a:t>
            </a:r>
            <a:r>
              <a:rPr lang="en-US" dirty="0"/>
              <a:t>CT images </a:t>
            </a:r>
            <a:r>
              <a:rPr lang="en-US" dirty="0" smtClean="0"/>
              <a:t>from 74 individuals </a:t>
            </a:r>
          </a:p>
          <a:p>
            <a:pPr marL="342900" lvl="2" indent="-342900">
              <a:buFont typeface="Arial" panose="020B0604020202020204" pitchFamily="34" charset="0"/>
              <a:buChar char="•"/>
            </a:pPr>
            <a:r>
              <a:rPr lang="en-US" dirty="0" smtClean="0"/>
              <a:t>Each has 384 histogram features and 1 output value in [0;180]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Goal: infer the location of the image on the axial axis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Evaluate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Use 10-fold cross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Parameters: </a:t>
            </a:r>
          </a:p>
          <a:p>
            <a:pPr lvl="1"/>
            <a:r>
              <a:rPr lang="en-US" dirty="0" smtClean="0"/>
              <a:t>Laplace noises’ scale, tree height, base learner number, shrinkage factor, </a:t>
            </a:r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dirty="0" smtClean="0">
                <a:solidFill>
                  <a:srgbClr val="FF0000"/>
                </a:solidFill>
              </a:rPr>
              <a:t>Peter adds results here)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462" y="1606997"/>
            <a:ext cx="3001108" cy="214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125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(Hung adds some discussion – take home message)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itle 3"/>
          <p:cNvSpPr txBox="1">
            <a:spLocks/>
          </p:cNvSpPr>
          <p:nvPr/>
        </p:nvSpPr>
        <p:spPr bwMode="auto">
          <a:xfrm>
            <a:off x="838200" y="5234477"/>
            <a:ext cx="10515600" cy="642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US" sz="2400" b="1" kern="1200" dirty="0">
                <a:solidFill>
                  <a:srgbClr val="595959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595959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mbria" panose="02040503050406030204" pitchFamily="18" charset="0"/>
                <a:ea typeface="MS PGothic" panose="020B0600070205080204" pitchFamily="34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ahoma" pitchFamily="-96" charset="0"/>
                <a:ea typeface="ＭＳ Ｐゴシック" pitchFamily="-96" charset="-128"/>
              </a:defRPr>
            </a:lvl9pPr>
          </a:lstStyle>
          <a:p>
            <a:pPr algn="ctr" defTabSz="914400"/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72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U_Template">
  <a:themeElements>
    <a:clrScheme name="OSU Color Palette">
      <a:dk1>
        <a:srgbClr val="D85A1A"/>
      </a:dk1>
      <a:lt1>
        <a:srgbClr val="615042"/>
      </a:lt1>
      <a:dk2>
        <a:srgbClr val="9D601E"/>
      </a:dk2>
      <a:lt2>
        <a:srgbClr val="ABADA4"/>
      </a:lt2>
      <a:accent1>
        <a:srgbClr val="C6C0B7"/>
      </a:accent1>
      <a:accent2>
        <a:srgbClr val="6B859E"/>
      </a:accent2>
      <a:accent3>
        <a:srgbClr val="A7C4C9"/>
      </a:accent3>
      <a:accent4>
        <a:srgbClr val="F3D08E"/>
      </a:accent4>
      <a:accent5>
        <a:srgbClr val="B3BA35"/>
      </a:accent5>
      <a:accent6>
        <a:srgbClr val="561F4B"/>
      </a:accent6>
      <a:hlink>
        <a:srgbClr val="000000"/>
      </a:hlink>
      <a:folHlink>
        <a:srgbClr val="000000"/>
      </a:folHlink>
    </a:clrScheme>
    <a:fontScheme name="Blank Presentation">
      <a:majorFont>
        <a:latin typeface="Tahoma"/>
        <a:ea typeface="ＭＳ Ｐゴシック"/>
        <a:cs typeface=""/>
      </a:majorFont>
      <a:minorFont>
        <a:latin typeface="Palatino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999999"/>
            </a:solidFill>
            <a:effectLst/>
            <a:latin typeface="Arial" charset="0"/>
            <a:ea typeface="ＭＳ Ｐゴシック" pitchFamily="-9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rgbClr val="999999"/>
            </a:solidFill>
            <a:effectLst/>
            <a:latin typeface="Arial" charset="0"/>
            <a:ea typeface="ＭＳ Ｐゴシック" pitchFamily="-9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OSU_Template_1_unlocked</Template>
  <TotalTime>108</TotalTime>
  <Words>286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ＭＳ Ｐゴシック</vt:lpstr>
      <vt:lpstr>ＭＳ Ｐゴシック</vt:lpstr>
      <vt:lpstr>Arial</vt:lpstr>
      <vt:lpstr>Calibri</vt:lpstr>
      <vt:lpstr>Cambria</vt:lpstr>
      <vt:lpstr>Palatino</vt:lpstr>
      <vt:lpstr>Tahoma</vt:lpstr>
      <vt:lpstr>Times</vt:lpstr>
      <vt:lpstr>Wingdings</vt:lpstr>
      <vt:lpstr>OSU_Template</vt:lpstr>
      <vt:lpstr>Laplace Noise and Multiple Additive Regression Trees</vt:lpstr>
      <vt:lpstr>Boosting</vt:lpstr>
      <vt:lpstr>Multiple Additive Regression Trees (MART)</vt:lpstr>
      <vt:lpstr>Laplace Noise and Multiple Additive Regression Trees (LART)</vt:lpstr>
      <vt:lpstr>Experiments</vt:lpstr>
      <vt:lpstr>Conclusions</vt:lpstr>
    </vt:vector>
  </TitlesOfParts>
  <Company>OSU College of Engineering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Laplace Noise and Multiple Additive Regression Trees</dc:title>
  <dc:creator>Vu, Trung Viet</dc:creator>
  <cp:lastModifiedBy>Vu, Trung Viet</cp:lastModifiedBy>
  <cp:revision>13</cp:revision>
  <dcterms:created xsi:type="dcterms:W3CDTF">2016-11-30T23:38:31Z</dcterms:created>
  <dcterms:modified xsi:type="dcterms:W3CDTF">2016-12-01T01:31:18Z</dcterms:modified>
</cp:coreProperties>
</file>

<file path=docProps/thumbnail.jpeg>
</file>